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310" r:id="rId6"/>
    <p:sldId id="311" r:id="rId7"/>
    <p:sldId id="313" r:id="rId8"/>
    <p:sldId id="492" r:id="rId9"/>
    <p:sldId id="500" r:id="rId10"/>
    <p:sldId id="497" r:id="rId11"/>
    <p:sldId id="498" r:id="rId12"/>
    <p:sldId id="501" r:id="rId13"/>
    <p:sldId id="502" r:id="rId14"/>
    <p:sldId id="499" r:id="rId15"/>
    <p:sldId id="493" r:id="rId16"/>
    <p:sldId id="494" r:id="rId17"/>
    <p:sldId id="495" r:id="rId18"/>
    <p:sldId id="505" r:id="rId19"/>
    <p:sldId id="316" r:id="rId20"/>
    <p:sldId id="318" r:id="rId21"/>
    <p:sldId id="319"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A7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818C2A-AC08-43FB-9F0B-A0852A093266}" v="5" dt="2024-03-06T12:10:33.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16" autoAdjust="0"/>
  </p:normalViewPr>
  <p:slideViewPr>
    <p:cSldViewPr snapToGrid="0">
      <p:cViewPr varScale="1">
        <p:scale>
          <a:sx n="76" d="100"/>
          <a:sy n="76" d="100"/>
        </p:scale>
        <p:origin x="917" y="62"/>
      </p:cViewPr>
      <p:guideLst/>
    </p:cSldViewPr>
  </p:slideViewPr>
  <p:notesTextViewPr>
    <p:cViewPr>
      <p:scale>
        <a:sx n="200" d="100"/>
        <a:sy n="200" d="100"/>
      </p:scale>
      <p:origin x="0" y="-53"/>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F4818C2A-AC08-43FB-9F0B-A0852A093266}"/>
    <pc:docChg chg="custSel delSld modSld">
      <pc:chgData name="Stijn Weijermars" userId="2933e1d2-70ff-47b3-ad61-d61e32fda646" providerId="ADAL" clId="{F4818C2A-AC08-43FB-9F0B-A0852A093266}" dt="2024-03-06T12:23:07.180" v="198" actId="20577"/>
      <pc:docMkLst>
        <pc:docMk/>
      </pc:docMkLst>
      <pc:sldChg chg="addSp delSp modSp mod delAnim">
        <pc:chgData name="Stijn Weijermars" userId="2933e1d2-70ff-47b3-ad61-d61e32fda646" providerId="ADAL" clId="{F4818C2A-AC08-43FB-9F0B-A0852A093266}" dt="2024-03-06T12:11:06.501" v="53" actId="1076"/>
        <pc:sldMkLst>
          <pc:docMk/>
          <pc:sldMk cId="2777396259" sldId="318"/>
        </pc:sldMkLst>
        <pc:spChg chg="del mod">
          <ac:chgData name="Stijn Weijermars" userId="2933e1d2-70ff-47b3-ad61-d61e32fda646" providerId="ADAL" clId="{F4818C2A-AC08-43FB-9F0B-A0852A093266}" dt="2024-03-06T12:10:36.341" v="51" actId="478"/>
          <ac:spMkLst>
            <pc:docMk/>
            <pc:sldMk cId="2777396259" sldId="318"/>
            <ac:spMk id="4" creationId="{AAB9459D-63FB-4372-979B-A0E396DE4FA5}"/>
          </ac:spMkLst>
        </pc:spChg>
        <pc:picChg chg="add mod">
          <ac:chgData name="Stijn Weijermars" userId="2933e1d2-70ff-47b3-ad61-d61e32fda646" providerId="ADAL" clId="{F4818C2A-AC08-43FB-9F0B-A0852A093266}" dt="2024-03-06T12:11:06.501" v="53" actId="1076"/>
          <ac:picMkLst>
            <pc:docMk/>
            <pc:sldMk cId="2777396259" sldId="318"/>
            <ac:picMk id="5" creationId="{7D909F97-8138-FD7B-1B70-CB597CD9A194}"/>
          </ac:picMkLst>
        </pc:picChg>
        <pc:picChg chg="del">
          <ac:chgData name="Stijn Weijermars" userId="2933e1d2-70ff-47b3-ad61-d61e32fda646" providerId="ADAL" clId="{F4818C2A-AC08-43FB-9F0B-A0852A093266}" dt="2024-03-06T12:10:31.780" v="49" actId="478"/>
          <ac:picMkLst>
            <pc:docMk/>
            <pc:sldMk cId="2777396259" sldId="318"/>
            <ac:picMk id="6" creationId="{242DE8F0-285F-43DA-A9E0-9D5E32B5BED0}"/>
          </ac:picMkLst>
        </pc:picChg>
      </pc:sldChg>
      <pc:sldChg chg="modSp mod">
        <pc:chgData name="Stijn Weijermars" userId="2933e1d2-70ff-47b3-ad61-d61e32fda646" providerId="ADAL" clId="{F4818C2A-AC08-43FB-9F0B-A0852A093266}" dt="2024-03-06T12:23:07.180" v="198" actId="20577"/>
        <pc:sldMkLst>
          <pc:docMk/>
          <pc:sldMk cId="1998719563" sldId="319"/>
        </pc:sldMkLst>
        <pc:spChg chg="mod">
          <ac:chgData name="Stijn Weijermars" userId="2933e1d2-70ff-47b3-ad61-d61e32fda646" providerId="ADAL" clId="{F4818C2A-AC08-43FB-9F0B-A0852A093266}" dt="2024-03-06T12:20:19.057" v="105" actId="20577"/>
          <ac:spMkLst>
            <pc:docMk/>
            <pc:sldMk cId="1998719563" sldId="319"/>
            <ac:spMk id="2" creationId="{BDF292CB-11AB-4DFF-8CCB-C4C773D79B5F}"/>
          </ac:spMkLst>
        </pc:spChg>
        <pc:spChg chg="mod">
          <ac:chgData name="Stijn Weijermars" userId="2933e1d2-70ff-47b3-ad61-d61e32fda646" providerId="ADAL" clId="{F4818C2A-AC08-43FB-9F0B-A0852A093266}" dt="2024-03-06T12:23:07.180" v="198" actId="20577"/>
          <ac:spMkLst>
            <pc:docMk/>
            <pc:sldMk cId="1998719563" sldId="319"/>
            <ac:spMk id="3" creationId="{3CB7C471-FFC3-4A5A-AF66-2AC6B7791202}"/>
          </ac:spMkLst>
        </pc:spChg>
      </pc:sldChg>
      <pc:sldChg chg="del">
        <pc:chgData name="Stijn Weijermars" userId="2933e1d2-70ff-47b3-ad61-d61e32fda646" providerId="ADAL" clId="{F4818C2A-AC08-43FB-9F0B-A0852A093266}" dt="2024-03-06T12:20:59.206" v="106" actId="2696"/>
        <pc:sldMkLst>
          <pc:docMk/>
          <pc:sldMk cId="3212357137" sldId="320"/>
        </pc:sldMkLst>
      </pc:sldChg>
      <pc:sldChg chg="modSp mod">
        <pc:chgData name="Stijn Weijermars" userId="2933e1d2-70ff-47b3-ad61-d61e32fda646" providerId="ADAL" clId="{F4818C2A-AC08-43FB-9F0B-A0852A093266}" dt="2024-03-06T11:10:35.010" v="48" actId="1076"/>
        <pc:sldMkLst>
          <pc:docMk/>
          <pc:sldMk cId="3684806659" sldId="505"/>
        </pc:sldMkLst>
        <pc:spChg chg="mod">
          <ac:chgData name="Stijn Weijermars" userId="2933e1d2-70ff-47b3-ad61-d61e32fda646" providerId="ADAL" clId="{F4818C2A-AC08-43FB-9F0B-A0852A093266}" dt="2024-03-06T11:10:31.328" v="47" actId="20577"/>
          <ac:spMkLst>
            <pc:docMk/>
            <pc:sldMk cId="3684806659" sldId="505"/>
            <ac:spMk id="2" creationId="{69A11E2C-5721-487C-9706-2C7C00B1AC7B}"/>
          </ac:spMkLst>
        </pc:spChg>
        <pc:picChg chg="mod">
          <ac:chgData name="Stijn Weijermars" userId="2933e1d2-70ff-47b3-ad61-d61e32fda646" providerId="ADAL" clId="{F4818C2A-AC08-43FB-9F0B-A0852A093266}" dt="2024-03-06T11:10:35.010" v="48" actId="1076"/>
          <ac:picMkLst>
            <pc:docMk/>
            <pc:sldMk cId="3684806659" sldId="505"/>
            <ac:picMk id="4" creationId="{263681F0-07A3-47A5-8562-282DECB7C7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2BEC7-EA4D-426A-96ED-EA1070CCB804}" type="datetimeFigureOut">
              <a:rPr lang="nl-NL" smtClean="0"/>
              <a:t>6-3-2024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A8E3C-705E-4A9E-BE10-90016FA3F66E}" type="slidenum">
              <a:rPr lang="nl-NL" smtClean="0"/>
              <a:t>‹nr.›</a:t>
            </a:fld>
            <a:endParaRPr lang="nl-NL"/>
          </a:p>
        </p:txBody>
      </p:sp>
    </p:spTree>
    <p:extLst>
      <p:ext uri="{BB962C8B-B14F-4D97-AF65-F5344CB8AC3E}">
        <p14:creationId xmlns:p14="http://schemas.microsoft.com/office/powerpoint/2010/main" val="219515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6-3-2024</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63532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4869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645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0161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951510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85659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054098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92370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06235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961585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6-3-2024</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365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3881625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6-3-2024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48648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6-3-2024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31722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39796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8599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86857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709A1B0-6768-47C7-8E14-570385D6950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3584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6-3-2024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412905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6-3-2024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562827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6-3-2024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4072299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6-3-2024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14725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6-3-2024</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8893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6-3-2024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58999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6-3-2024</a:t>
            </a:fld>
            <a:endParaRPr lang="nl-NL"/>
          </a:p>
        </p:txBody>
      </p:sp>
    </p:spTree>
    <p:extLst>
      <p:ext uri="{BB962C8B-B14F-4D97-AF65-F5344CB8AC3E}">
        <p14:creationId xmlns:p14="http://schemas.microsoft.com/office/powerpoint/2010/main" val="17622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59027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8172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9279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3249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5148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9F709F3-81CC-4F8E-8542-7CD3EA128C5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5568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pure.tue.nl/ws/portalfiles/portal/3294274/200910782.pdf"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hyperlink" Target="https://www.duurzaamgebouwd.nl/artikel/20190717-wooncomfort-is-meer-dan-een-lage-energiereken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nen in een slim huis, domotica vergroot het wooncomfort ...">
            <a:extLst>
              <a:ext uri="{FF2B5EF4-FFF2-40B4-BE49-F238E27FC236}">
                <a16:creationId xmlns:a16="http://schemas.microsoft.com/office/drawing/2014/main" id="{A1D0E62F-1A2A-47AA-B951-8F88DB81E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873" y="0"/>
            <a:ext cx="90186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4"/>
            <a:ext cx="5642103" cy="1317621"/>
          </a:xfrm>
        </p:spPr>
        <p:txBody>
          <a:bodyPr>
            <a:normAutofit/>
          </a:bodyPr>
          <a:lstStyle/>
          <a:p>
            <a:pPr>
              <a:lnSpc>
                <a:spcPct val="90000"/>
              </a:lnSpc>
              <a:spcAft>
                <a:spcPts val="600"/>
              </a:spcAft>
            </a:pPr>
            <a:r>
              <a:rPr lang="nl-NL" dirty="0">
                <a:solidFill>
                  <a:srgbClr val="A7FF00"/>
                </a:solidFill>
              </a:rPr>
              <a:t>Stad van de Toekomst</a:t>
            </a:r>
          </a:p>
          <a:p>
            <a:pPr>
              <a:lnSpc>
                <a:spcPct val="90000"/>
              </a:lnSpc>
              <a:spcAft>
                <a:spcPts val="600"/>
              </a:spcAft>
            </a:pPr>
            <a:r>
              <a:rPr lang="nl-NL" dirty="0">
                <a:solidFill>
                  <a:srgbClr val="A7FF00"/>
                </a:solidFill>
              </a:rPr>
              <a:t>Wooncomfort</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solidFill>
                  <a:srgbClr val="A7FF00"/>
                </a:solidFill>
              </a:rPr>
              <a:t>Water &amp; Energie</a:t>
            </a:r>
          </a:p>
        </p:txBody>
      </p:sp>
    </p:spTree>
    <p:extLst>
      <p:ext uri="{BB962C8B-B14F-4D97-AF65-F5344CB8AC3E}">
        <p14:creationId xmlns:p14="http://schemas.microsoft.com/office/powerpoint/2010/main" val="23649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3B7CB-59AE-4A2A-B393-658CBB590102}"/>
              </a:ext>
            </a:extLst>
          </p:cNvPr>
          <p:cNvSpPr>
            <a:spLocks noGrp="1"/>
          </p:cNvSpPr>
          <p:nvPr>
            <p:ph type="title"/>
          </p:nvPr>
        </p:nvSpPr>
        <p:spPr/>
        <p:txBody>
          <a:bodyPr/>
          <a:lstStyle/>
          <a:p>
            <a:r>
              <a:rPr lang="nl-NL" dirty="0"/>
              <a:t>Bouwmaterialen in relatie tot wooncomfort</a:t>
            </a:r>
          </a:p>
        </p:txBody>
      </p:sp>
      <p:sp>
        <p:nvSpPr>
          <p:cNvPr id="3" name="Tijdelijke aanduiding voor inhoud 2">
            <a:extLst>
              <a:ext uri="{FF2B5EF4-FFF2-40B4-BE49-F238E27FC236}">
                <a16:creationId xmlns:a16="http://schemas.microsoft.com/office/drawing/2014/main" id="{DC3DD7C8-903E-4428-8F7E-FAD0584C4E9A}"/>
              </a:ext>
            </a:extLst>
          </p:cNvPr>
          <p:cNvSpPr>
            <a:spLocks noGrp="1"/>
          </p:cNvSpPr>
          <p:nvPr>
            <p:ph idx="1"/>
          </p:nvPr>
        </p:nvSpPr>
        <p:spPr/>
        <p:txBody>
          <a:bodyPr/>
          <a:lstStyle/>
          <a:p>
            <a:r>
              <a:rPr lang="nl-NL" sz="2400" dirty="0"/>
              <a:t>Bouwmaterialen kunnen een positief maar oog negatief effect hebben op het wooncomfort;</a:t>
            </a:r>
          </a:p>
          <a:p>
            <a:endParaRPr lang="nl-NL" sz="2400" dirty="0"/>
          </a:p>
          <a:p>
            <a:pPr marL="400031" lvl="1" indent="0">
              <a:buNone/>
            </a:pPr>
            <a:r>
              <a:rPr lang="nl-NL" sz="2400" dirty="0"/>
              <a:t>- chemische agentia in de lucht (daarover zo meer)</a:t>
            </a:r>
          </a:p>
          <a:p>
            <a:pPr marL="400031" lvl="1" indent="0">
              <a:buNone/>
            </a:pPr>
            <a:r>
              <a:rPr lang="nl-NL" sz="2400" dirty="0"/>
              <a:t>+ luchtvochtigheid constanter, door bijvoorbeeld leemstuc te gebruiken (wie achtergrond informatie op wikiwijs)</a:t>
            </a:r>
          </a:p>
        </p:txBody>
      </p:sp>
    </p:spTree>
    <p:extLst>
      <p:ext uri="{BB962C8B-B14F-4D97-AF65-F5344CB8AC3E}">
        <p14:creationId xmlns:p14="http://schemas.microsoft.com/office/powerpoint/2010/main" val="46088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6444C6-C0EC-425F-8300-E4244B456754}"/>
              </a:ext>
            </a:extLst>
          </p:cNvPr>
          <p:cNvSpPr>
            <a:spLocks noGrp="1"/>
          </p:cNvSpPr>
          <p:nvPr>
            <p:ph type="title"/>
          </p:nvPr>
        </p:nvSpPr>
        <p:spPr/>
        <p:txBody>
          <a:bodyPr/>
          <a:lstStyle/>
          <a:p>
            <a:r>
              <a:rPr lang="nl-NL" dirty="0"/>
              <a:t>Luchtvolume</a:t>
            </a:r>
          </a:p>
        </p:txBody>
      </p:sp>
      <p:sp>
        <p:nvSpPr>
          <p:cNvPr id="3" name="Tijdelijke aanduiding voor inhoud 2">
            <a:extLst>
              <a:ext uri="{FF2B5EF4-FFF2-40B4-BE49-F238E27FC236}">
                <a16:creationId xmlns:a16="http://schemas.microsoft.com/office/drawing/2014/main" id="{AE143634-5287-4910-B63C-75FBD5C76643}"/>
              </a:ext>
            </a:extLst>
          </p:cNvPr>
          <p:cNvSpPr>
            <a:spLocks noGrp="1"/>
          </p:cNvSpPr>
          <p:nvPr>
            <p:ph idx="1"/>
          </p:nvPr>
        </p:nvSpPr>
        <p:spPr/>
        <p:txBody>
          <a:bodyPr/>
          <a:lstStyle/>
          <a:p>
            <a:r>
              <a:rPr lang="nl-NL" sz="2400" dirty="0"/>
              <a:t>Het toe- en afvoeren van de juiste luchtvolumestromen in ruimten is van belang voor het bereiken van het gewenste comfort in de woning.</a:t>
            </a:r>
          </a:p>
          <a:p>
            <a:r>
              <a:rPr lang="nl-NL" sz="2400" dirty="0"/>
              <a:t>Te regelen met ventilatiesystemen</a:t>
            </a:r>
          </a:p>
          <a:p>
            <a:pPr lvl="1"/>
            <a:r>
              <a:rPr lang="nl-NL" sz="2400" dirty="0"/>
              <a:t>Diverse mechanische ventilatiesystemen of voorzieningen </a:t>
            </a:r>
          </a:p>
          <a:p>
            <a:pPr lvl="1"/>
            <a:r>
              <a:rPr lang="nl-NL" sz="2400" dirty="0"/>
              <a:t>In het kader van duurzaamheid komen WTW-units steeds meer in de belangstelling</a:t>
            </a:r>
          </a:p>
        </p:txBody>
      </p:sp>
    </p:spTree>
    <p:extLst>
      <p:ext uri="{BB962C8B-B14F-4D97-AF65-F5344CB8AC3E}">
        <p14:creationId xmlns:p14="http://schemas.microsoft.com/office/powerpoint/2010/main" val="167299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14827-7988-4E9E-966A-25A901D82156}"/>
              </a:ext>
            </a:extLst>
          </p:cNvPr>
          <p:cNvSpPr>
            <a:spLocks noGrp="1"/>
          </p:cNvSpPr>
          <p:nvPr>
            <p:ph type="title"/>
          </p:nvPr>
        </p:nvSpPr>
        <p:spPr/>
        <p:txBody>
          <a:bodyPr/>
          <a:lstStyle/>
          <a:p>
            <a:r>
              <a:rPr lang="nl-NL" dirty="0"/>
              <a:t>Ventilatie versus tocht</a:t>
            </a:r>
          </a:p>
        </p:txBody>
      </p:sp>
      <p:sp>
        <p:nvSpPr>
          <p:cNvPr id="3" name="Tijdelijke aanduiding voor inhoud 2">
            <a:extLst>
              <a:ext uri="{FF2B5EF4-FFF2-40B4-BE49-F238E27FC236}">
                <a16:creationId xmlns:a16="http://schemas.microsoft.com/office/drawing/2014/main" id="{0864ED34-AD73-482F-BF35-E504A422A24D}"/>
              </a:ext>
            </a:extLst>
          </p:cNvPr>
          <p:cNvSpPr>
            <a:spLocks noGrp="1"/>
          </p:cNvSpPr>
          <p:nvPr>
            <p:ph idx="1"/>
          </p:nvPr>
        </p:nvSpPr>
        <p:spPr/>
        <p:txBody>
          <a:bodyPr/>
          <a:lstStyle/>
          <a:p>
            <a:r>
              <a:rPr lang="nl-NL" sz="2400" dirty="0"/>
              <a:t>Bij ventileren is er sprake van bewuste en niet-bewuste ventilatie. Bij bewuste ventilatie zijn er bouwkundige en/of installatietechnische voorzieningen getroffen, zodat de lucht ververst kan worden. Denk aan roosters en luchtkanalen.</a:t>
            </a:r>
          </a:p>
          <a:p>
            <a:r>
              <a:rPr lang="nl-NL" sz="2400" dirty="0"/>
              <a:t>Bij onbewuste ventilatie is er sprake van oncontroleerbare ventilatie via naden en kieren in de woning. Dit noemen we ook wel infiltratie. Een luchtlek kun je voelen (tocht) maar je kunt het ook zichtbaar maken door middel van een rookproef.</a:t>
            </a:r>
          </a:p>
        </p:txBody>
      </p:sp>
      <p:pic>
        <p:nvPicPr>
          <p:cNvPr id="3074" name="Picture 2" descr="Rookproef - Tocht opsporen met blowerdoor en rook ...">
            <a:extLst>
              <a:ext uri="{FF2B5EF4-FFF2-40B4-BE49-F238E27FC236}">
                <a16:creationId xmlns:a16="http://schemas.microsoft.com/office/drawing/2014/main" id="{8A4A8D7C-BECC-4436-A479-DF908D152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46" y="4124758"/>
            <a:ext cx="2729344" cy="20470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low Door Test или как проверить окна на герметичность ...">
            <a:extLst>
              <a:ext uri="{FF2B5EF4-FFF2-40B4-BE49-F238E27FC236}">
                <a16:creationId xmlns:a16="http://schemas.microsoft.com/office/drawing/2014/main" id="{C0877C0B-EF08-4DE7-8F58-0A24A0CF4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348" y="4124758"/>
            <a:ext cx="2731673" cy="204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40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104E9-F46B-4BF1-B528-44DE39C56F65}"/>
              </a:ext>
            </a:extLst>
          </p:cNvPr>
          <p:cNvSpPr>
            <a:spLocks noGrp="1"/>
          </p:cNvSpPr>
          <p:nvPr>
            <p:ph type="title"/>
          </p:nvPr>
        </p:nvSpPr>
        <p:spPr/>
        <p:txBody>
          <a:bodyPr/>
          <a:lstStyle/>
          <a:p>
            <a:r>
              <a:rPr lang="nl-NL" dirty="0" err="1"/>
              <a:t>Binnenlucht</a:t>
            </a:r>
            <a:r>
              <a:rPr lang="nl-NL" dirty="0"/>
              <a:t>-kwaliteit</a:t>
            </a:r>
          </a:p>
        </p:txBody>
      </p:sp>
      <p:sp>
        <p:nvSpPr>
          <p:cNvPr id="3" name="Tijdelijke aanduiding voor inhoud 2">
            <a:extLst>
              <a:ext uri="{FF2B5EF4-FFF2-40B4-BE49-F238E27FC236}">
                <a16:creationId xmlns:a16="http://schemas.microsoft.com/office/drawing/2014/main" id="{C653415B-356F-414F-8CC8-1B030E49A091}"/>
              </a:ext>
            </a:extLst>
          </p:cNvPr>
          <p:cNvSpPr>
            <a:spLocks noGrp="1"/>
          </p:cNvSpPr>
          <p:nvPr>
            <p:ph idx="1"/>
          </p:nvPr>
        </p:nvSpPr>
        <p:spPr/>
        <p:txBody>
          <a:bodyPr>
            <a:normAutofit lnSpcReduction="10000"/>
          </a:bodyPr>
          <a:lstStyle/>
          <a:p>
            <a:pPr fontAlgn="t"/>
            <a:r>
              <a:rPr lang="nl-NL" sz="2400" dirty="0"/>
              <a:t>Lucht bestaat voor ongeveer 78% uit stikstofgas en 21% uit zuurstofgas. De resterende 1% bevat sporen van edelgassen, een sterk wisselende hoeveelheid waterdamp en koolzuurgas. De hoeveelheid waterdamp is belangrijk voor je gezondheid. Als de relatieve luchtvochtigheid te ver daalt kan dat nare gevolgen hebben voor je gezondheid</a:t>
            </a:r>
          </a:p>
          <a:p>
            <a:pPr fontAlgn="t"/>
            <a:endParaRPr lang="nl-NL" sz="2400" dirty="0"/>
          </a:p>
          <a:p>
            <a:pPr fontAlgn="t"/>
            <a:r>
              <a:rPr lang="nl-NL" sz="2400" b="1" dirty="0" err="1"/>
              <a:t>Binnenlucht</a:t>
            </a:r>
            <a:r>
              <a:rPr lang="nl-NL" sz="2400" b="1" dirty="0"/>
              <a:t>-kwaliteit</a:t>
            </a:r>
          </a:p>
          <a:p>
            <a:pPr lvl="1" fontAlgn="t"/>
            <a:r>
              <a:rPr lang="nl-NL" sz="2400" dirty="0"/>
              <a:t>Drie verontreinigingsbronnen bepalen samen de kwaliteit van </a:t>
            </a:r>
            <a:r>
              <a:rPr lang="nl-NL" sz="2400" dirty="0" err="1"/>
              <a:t>binnenlucht</a:t>
            </a:r>
            <a:r>
              <a:rPr lang="nl-NL" sz="2400" dirty="0"/>
              <a:t>:</a:t>
            </a:r>
          </a:p>
          <a:p>
            <a:pPr marL="914353" lvl="2" indent="0" fontAlgn="t">
              <a:buNone/>
            </a:pPr>
            <a:r>
              <a:rPr lang="nl-NL" sz="2400" dirty="0"/>
              <a:t>1. Deeltjes en vezels</a:t>
            </a:r>
          </a:p>
          <a:p>
            <a:pPr marL="914353" lvl="2" indent="0" fontAlgn="t">
              <a:buNone/>
            </a:pPr>
            <a:r>
              <a:rPr lang="nl-NL" sz="2400" dirty="0"/>
              <a:t>2. Microbiologische agentia</a:t>
            </a:r>
          </a:p>
          <a:p>
            <a:pPr marL="914353" lvl="2" indent="0" fontAlgn="t">
              <a:buNone/>
            </a:pPr>
            <a:r>
              <a:rPr lang="nl-NL" sz="2400" dirty="0"/>
              <a:t>3. Chemische agentia</a:t>
            </a:r>
          </a:p>
          <a:p>
            <a:pPr lvl="1" fontAlgn="t"/>
            <a:r>
              <a:rPr lang="nl-NL" sz="2400" dirty="0"/>
              <a:t>Door te ventileren kan de concentratie van verontreinigingen in de </a:t>
            </a:r>
            <a:r>
              <a:rPr lang="nl-NL" sz="2400" dirty="0" err="1"/>
              <a:t>binnenlucht</a:t>
            </a:r>
            <a:r>
              <a:rPr lang="nl-NL" sz="2400" dirty="0"/>
              <a:t> zodanig verlaagd worden, dat een gezonder binnenklimaat ontstaat.</a:t>
            </a:r>
          </a:p>
          <a:p>
            <a:endParaRPr lang="nl-NL" dirty="0"/>
          </a:p>
        </p:txBody>
      </p:sp>
    </p:spTree>
    <p:extLst>
      <p:ext uri="{BB962C8B-B14F-4D97-AF65-F5344CB8AC3E}">
        <p14:creationId xmlns:p14="http://schemas.microsoft.com/office/powerpoint/2010/main" val="417006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4469A-0ED3-4CA5-AAAE-53DB0A580860}"/>
              </a:ext>
            </a:extLst>
          </p:cNvPr>
          <p:cNvSpPr>
            <a:spLocks noGrp="1"/>
          </p:cNvSpPr>
          <p:nvPr>
            <p:ph type="title"/>
          </p:nvPr>
        </p:nvSpPr>
        <p:spPr/>
        <p:txBody>
          <a:bodyPr/>
          <a:lstStyle/>
          <a:p>
            <a:r>
              <a:rPr lang="nl-NL" dirty="0" err="1"/>
              <a:t>Binnenlucht</a:t>
            </a:r>
            <a:r>
              <a:rPr lang="nl-NL" dirty="0"/>
              <a:t>-kwaliteit</a:t>
            </a:r>
          </a:p>
        </p:txBody>
      </p:sp>
      <p:sp>
        <p:nvSpPr>
          <p:cNvPr id="3" name="Tijdelijke aanduiding voor inhoud 2">
            <a:extLst>
              <a:ext uri="{FF2B5EF4-FFF2-40B4-BE49-F238E27FC236}">
                <a16:creationId xmlns:a16="http://schemas.microsoft.com/office/drawing/2014/main" id="{F4926424-FE2A-4ECC-99E0-79A53CB14672}"/>
              </a:ext>
            </a:extLst>
          </p:cNvPr>
          <p:cNvSpPr>
            <a:spLocks noGrp="1"/>
          </p:cNvSpPr>
          <p:nvPr>
            <p:ph idx="1"/>
          </p:nvPr>
        </p:nvSpPr>
        <p:spPr>
          <a:xfrm>
            <a:off x="371475" y="1457266"/>
            <a:ext cx="11449050" cy="5005879"/>
          </a:xfrm>
        </p:spPr>
        <p:txBody>
          <a:bodyPr>
            <a:normAutofit fontScale="85000" lnSpcReduction="20000"/>
          </a:bodyPr>
          <a:lstStyle/>
          <a:p>
            <a:pPr fontAlgn="t"/>
            <a:r>
              <a:rPr lang="nl-NL" sz="3100" b="1" dirty="0"/>
              <a:t>Voorbeelden van deeltjes en vezels:</a:t>
            </a:r>
          </a:p>
          <a:p>
            <a:pPr lvl="1" fontAlgn="t"/>
            <a:r>
              <a:rPr lang="nl-NL" sz="2600" dirty="0"/>
              <a:t>Stof en fijnstof</a:t>
            </a:r>
          </a:p>
          <a:p>
            <a:pPr lvl="1" fontAlgn="t"/>
            <a:r>
              <a:rPr lang="nl-NL" sz="2600" dirty="0"/>
              <a:t>Bouwgruis en bouwstof</a:t>
            </a:r>
            <a:endParaRPr lang="nl-NL" sz="3100" dirty="0"/>
          </a:p>
          <a:p>
            <a:pPr fontAlgn="t"/>
            <a:r>
              <a:rPr lang="nl-NL" sz="3100" b="1" dirty="0"/>
              <a:t>Voorbeelden van microbiologische agentia:</a:t>
            </a:r>
          </a:p>
          <a:p>
            <a:pPr lvl="1" fontAlgn="t"/>
            <a:r>
              <a:rPr lang="nl-NL" sz="2600" dirty="0"/>
              <a:t>(Huisstof)mijten</a:t>
            </a:r>
          </a:p>
          <a:p>
            <a:pPr lvl="1" fontAlgn="t"/>
            <a:r>
              <a:rPr lang="nl-NL" sz="2600" dirty="0"/>
              <a:t>Schimmels (sporen)</a:t>
            </a:r>
          </a:p>
          <a:p>
            <a:pPr lvl="1" fontAlgn="t"/>
            <a:r>
              <a:rPr lang="nl-NL" sz="2600" dirty="0"/>
              <a:t>Pollen</a:t>
            </a:r>
          </a:p>
          <a:p>
            <a:pPr lvl="1" fontAlgn="t"/>
            <a:r>
              <a:rPr lang="nl-NL" sz="2600" dirty="0"/>
              <a:t>Bacteriën</a:t>
            </a:r>
          </a:p>
          <a:p>
            <a:pPr lvl="1" fontAlgn="t"/>
            <a:r>
              <a:rPr lang="nl-NL" sz="2600" dirty="0"/>
              <a:t>Door het menselijk lichaam afgegeven stoffen.</a:t>
            </a:r>
          </a:p>
          <a:p>
            <a:pPr fontAlgn="t"/>
            <a:r>
              <a:rPr lang="nl-NL" sz="3100" b="1" dirty="0"/>
              <a:t>Voorbeelden van chemische agentia:</a:t>
            </a:r>
          </a:p>
          <a:p>
            <a:pPr lvl="1" fontAlgn="t"/>
            <a:r>
              <a:rPr lang="nl-NL" sz="2600" dirty="0"/>
              <a:t>Stikstofdioxide</a:t>
            </a:r>
          </a:p>
          <a:p>
            <a:pPr lvl="1" fontAlgn="t"/>
            <a:r>
              <a:rPr lang="nl-NL" sz="2600" dirty="0"/>
              <a:t>Ozon</a:t>
            </a:r>
          </a:p>
          <a:p>
            <a:pPr lvl="1" fontAlgn="t"/>
            <a:r>
              <a:rPr lang="nl-NL" sz="2600" dirty="0"/>
              <a:t>Koolstofdioxide (CO</a:t>
            </a:r>
            <a:r>
              <a:rPr lang="nl-NL" sz="2600" baseline="-25000" dirty="0"/>
              <a:t>2</a:t>
            </a:r>
            <a:r>
              <a:rPr lang="nl-NL" sz="2600" dirty="0"/>
              <a:t>)</a:t>
            </a:r>
          </a:p>
          <a:p>
            <a:pPr lvl="1" fontAlgn="t"/>
            <a:r>
              <a:rPr lang="nl-NL" sz="2600" dirty="0"/>
              <a:t>Vluchtige organische stoffen</a:t>
            </a:r>
          </a:p>
          <a:p>
            <a:pPr lvl="1" fontAlgn="t"/>
            <a:r>
              <a:rPr lang="nl-NL" sz="2600" dirty="0"/>
              <a:t>Radon; Komt vrij uit beton </a:t>
            </a:r>
          </a:p>
          <a:p>
            <a:pPr lvl="1" fontAlgn="t"/>
            <a:r>
              <a:rPr lang="nl-NL" sz="2600" dirty="0"/>
              <a:t>Polycyclische aromatische koolwaterstoffen (</a:t>
            </a:r>
            <a:r>
              <a:rPr lang="nl-NL" sz="2600" dirty="0" err="1"/>
              <a:t>PAK's</a:t>
            </a:r>
            <a:r>
              <a:rPr lang="nl-NL" sz="2600" dirty="0"/>
              <a:t>). Die komen bijvoorbeeld vrij wanneer eten aanbrandt</a:t>
            </a:r>
          </a:p>
          <a:p>
            <a:pPr lvl="1" fontAlgn="t"/>
            <a:r>
              <a:rPr lang="nl-NL" sz="2600" dirty="0"/>
              <a:t>Koolstofmonoxide (CO). Komt vrij bij onvolledige verbranding</a:t>
            </a:r>
          </a:p>
          <a:p>
            <a:endParaRPr lang="nl-NL" dirty="0"/>
          </a:p>
        </p:txBody>
      </p:sp>
    </p:spTree>
    <p:extLst>
      <p:ext uri="{BB962C8B-B14F-4D97-AF65-F5344CB8AC3E}">
        <p14:creationId xmlns:p14="http://schemas.microsoft.com/office/powerpoint/2010/main" val="299626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11E2C-5721-487C-9706-2C7C00B1AC7B}"/>
              </a:ext>
            </a:extLst>
          </p:cNvPr>
          <p:cNvSpPr>
            <a:spLocks noGrp="1"/>
          </p:cNvSpPr>
          <p:nvPr>
            <p:ph type="title"/>
          </p:nvPr>
        </p:nvSpPr>
        <p:spPr>
          <a:xfrm>
            <a:off x="1047735" y="332656"/>
            <a:ext cx="6735055" cy="984109"/>
          </a:xfrm>
        </p:spPr>
        <p:txBody>
          <a:bodyPr/>
          <a:lstStyle/>
          <a:p>
            <a:pPr algn="l"/>
            <a:r>
              <a:rPr lang="nl-NL" dirty="0" err="1"/>
              <a:t>Binnenluch</a:t>
            </a:r>
            <a:r>
              <a:rPr lang="nl-NL" dirty="0"/>
              <a:t>-kwaliteit in relatie tot ziekmakers!</a:t>
            </a:r>
          </a:p>
        </p:txBody>
      </p:sp>
      <p:pic>
        <p:nvPicPr>
          <p:cNvPr id="4" name="Tijdelijke aanduiding voor inhoud 3">
            <a:hlinkClick r:id="rId2"/>
            <a:extLst>
              <a:ext uri="{FF2B5EF4-FFF2-40B4-BE49-F238E27FC236}">
                <a16:creationId xmlns:a16="http://schemas.microsoft.com/office/drawing/2014/main" id="{263681F0-07A3-47A5-8562-282DECB7C7A1}"/>
              </a:ext>
            </a:extLst>
          </p:cNvPr>
          <p:cNvPicPr>
            <a:picLocks noGrp="1" noChangeAspect="1"/>
          </p:cNvPicPr>
          <p:nvPr>
            <p:ph idx="1"/>
          </p:nvPr>
        </p:nvPicPr>
        <p:blipFill rotWithShape="1">
          <a:blip r:embed="rId3"/>
          <a:srcRect l="2880" t="13567" r="64050" b="7293"/>
          <a:stretch/>
        </p:blipFill>
        <p:spPr>
          <a:xfrm>
            <a:off x="7187227" y="1316765"/>
            <a:ext cx="4112474" cy="5536023"/>
          </a:xfrm>
          <a:prstGeom prst="rect">
            <a:avLst/>
          </a:prstGeom>
        </p:spPr>
      </p:pic>
      <p:pic>
        <p:nvPicPr>
          <p:cNvPr id="5" name="Afbeelding 4">
            <a:extLst>
              <a:ext uri="{FF2B5EF4-FFF2-40B4-BE49-F238E27FC236}">
                <a16:creationId xmlns:a16="http://schemas.microsoft.com/office/drawing/2014/main" id="{EEB1AC09-8609-4F57-B86C-66778BEFC10C}"/>
              </a:ext>
            </a:extLst>
          </p:cNvPr>
          <p:cNvPicPr>
            <a:picLocks noChangeAspect="1"/>
          </p:cNvPicPr>
          <p:nvPr/>
        </p:nvPicPr>
        <p:blipFill rotWithShape="1">
          <a:blip r:embed="rId4"/>
          <a:srcRect l="64174" t="10104" r="1574" b="31102"/>
          <a:stretch/>
        </p:blipFill>
        <p:spPr>
          <a:xfrm>
            <a:off x="1047735" y="1766068"/>
            <a:ext cx="4686692" cy="4525081"/>
          </a:xfrm>
          <a:prstGeom prst="rect">
            <a:avLst/>
          </a:prstGeom>
        </p:spPr>
      </p:pic>
      <p:sp>
        <p:nvSpPr>
          <p:cNvPr id="7" name="Pijl: rechts 6">
            <a:extLst>
              <a:ext uri="{FF2B5EF4-FFF2-40B4-BE49-F238E27FC236}">
                <a16:creationId xmlns:a16="http://schemas.microsoft.com/office/drawing/2014/main" id="{974E673B-2F81-40A7-B1FA-C4DE51A29C59}"/>
              </a:ext>
            </a:extLst>
          </p:cNvPr>
          <p:cNvSpPr/>
          <p:nvPr/>
        </p:nvSpPr>
        <p:spPr>
          <a:xfrm rot="1526763">
            <a:off x="5933689" y="1408694"/>
            <a:ext cx="1218074" cy="1202552"/>
          </a:xfrm>
          <a:prstGeom prst="rightArrow">
            <a:avLst>
              <a:gd name="adj1" fmla="val 53832"/>
              <a:gd name="adj2" fmla="val 50000"/>
            </a:avLst>
          </a:prstGeom>
          <a:ln w="63500"/>
        </p:spPr>
        <p:style>
          <a:lnRef idx="2">
            <a:schemeClr val="accent5"/>
          </a:lnRef>
          <a:fillRef idx="1">
            <a:schemeClr val="lt1"/>
          </a:fillRef>
          <a:effectRef idx="0">
            <a:schemeClr val="accent5"/>
          </a:effectRef>
          <a:fontRef idx="minor">
            <a:schemeClr val="dk1"/>
          </a:fontRef>
        </p:style>
        <p:txBody>
          <a:bodyPr rtlCol="0" anchor="ctr"/>
          <a:lstStyle/>
          <a:p>
            <a:pPr algn="ctr"/>
            <a:r>
              <a:rPr lang="nl-NL" b="1" dirty="0">
                <a:ln w="0"/>
                <a:solidFill>
                  <a:schemeClr val="bg1"/>
                </a:solidFill>
                <a:effectLst>
                  <a:glow rad="139700">
                    <a:schemeClr val="accent5">
                      <a:satMod val="175000"/>
                      <a:alpha val="40000"/>
                    </a:schemeClr>
                  </a:glow>
                  <a:outerShdw blurRad="38100" dist="25400" dir="5400000" algn="ctr" rotWithShape="0">
                    <a:srgbClr val="6E747A">
                      <a:alpha val="43000"/>
                    </a:srgbClr>
                  </a:outerShdw>
                </a:effectLst>
              </a:rPr>
              <a:t>Click </a:t>
            </a:r>
          </a:p>
          <a:p>
            <a:pPr algn="ctr"/>
            <a:r>
              <a:rPr lang="nl-NL" b="1" dirty="0">
                <a:ln w="0"/>
                <a:solidFill>
                  <a:schemeClr val="bg1"/>
                </a:solidFill>
                <a:effectLst>
                  <a:glow rad="139700">
                    <a:schemeClr val="accent5">
                      <a:satMod val="175000"/>
                      <a:alpha val="40000"/>
                    </a:schemeClr>
                  </a:glow>
                  <a:outerShdw blurRad="38100" dist="25400" dir="5400000" algn="ctr" rotWithShape="0">
                    <a:srgbClr val="6E747A">
                      <a:alpha val="43000"/>
                    </a:srgbClr>
                  </a:outerShdw>
                </a:effectLst>
              </a:rPr>
              <a:t>here!</a:t>
            </a:r>
          </a:p>
        </p:txBody>
      </p:sp>
    </p:spTree>
    <p:extLst>
      <p:ext uri="{BB962C8B-B14F-4D97-AF65-F5344CB8AC3E}">
        <p14:creationId xmlns:p14="http://schemas.microsoft.com/office/powerpoint/2010/main" val="368480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8E303-DDF0-4566-B1E6-809120D0AE84}"/>
              </a:ext>
            </a:extLst>
          </p:cNvPr>
          <p:cNvSpPr>
            <a:spLocks noGrp="1"/>
          </p:cNvSpPr>
          <p:nvPr>
            <p:ph type="title"/>
          </p:nvPr>
        </p:nvSpPr>
        <p:spPr/>
        <p:txBody>
          <a:bodyPr/>
          <a:lstStyle/>
          <a:p>
            <a:r>
              <a:rPr lang="nl-NL" dirty="0"/>
              <a:t>Artikel </a:t>
            </a:r>
          </a:p>
        </p:txBody>
      </p:sp>
      <p:sp>
        <p:nvSpPr>
          <p:cNvPr id="3" name="Tijdelijke aanduiding voor inhoud 2">
            <a:extLst>
              <a:ext uri="{FF2B5EF4-FFF2-40B4-BE49-F238E27FC236}">
                <a16:creationId xmlns:a16="http://schemas.microsoft.com/office/drawing/2014/main" id="{DE11B2DE-00B8-4EFF-8B63-0AD32E23E8A9}"/>
              </a:ext>
            </a:extLst>
          </p:cNvPr>
          <p:cNvSpPr>
            <a:spLocks noGrp="1"/>
          </p:cNvSpPr>
          <p:nvPr>
            <p:ph idx="1"/>
          </p:nvPr>
        </p:nvSpPr>
        <p:spPr/>
        <p:txBody>
          <a:bodyPr/>
          <a:lstStyle/>
          <a:p>
            <a:r>
              <a:rPr lang="nl-NL" sz="2400" dirty="0">
                <a:hlinkClick r:id="rId2"/>
              </a:rPr>
              <a:t>https://www.duurzaamgebouwd.nl/artikel/20190717-wooncomfort-is-meer-dan-een-lage-energierekening-</a:t>
            </a:r>
            <a:endParaRPr lang="nl-NL" sz="2400" dirty="0"/>
          </a:p>
          <a:p>
            <a:r>
              <a:rPr lang="nl-NL" sz="2400" dirty="0"/>
              <a:t>Lees bovenstaand artikel en beantwoord de volgende vraag. Waarom lukt het niet om huizen echt te verduurzamen?</a:t>
            </a:r>
          </a:p>
        </p:txBody>
      </p:sp>
    </p:spTree>
    <p:extLst>
      <p:ext uri="{BB962C8B-B14F-4D97-AF65-F5344CB8AC3E}">
        <p14:creationId xmlns:p14="http://schemas.microsoft.com/office/powerpoint/2010/main" val="155892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1C773-52B2-4B50-8521-1E717C8A1545}"/>
              </a:ext>
            </a:extLst>
          </p:cNvPr>
          <p:cNvSpPr>
            <a:spLocks noGrp="1"/>
          </p:cNvSpPr>
          <p:nvPr>
            <p:ph type="title"/>
          </p:nvPr>
        </p:nvSpPr>
        <p:spPr/>
        <p:txBody>
          <a:bodyPr/>
          <a:lstStyle/>
          <a:p>
            <a:r>
              <a:rPr lang="nl-NL" dirty="0"/>
              <a:t>Verbreding van het onderwerp wonen</a:t>
            </a:r>
          </a:p>
        </p:txBody>
      </p:sp>
      <p:pic>
        <p:nvPicPr>
          <p:cNvPr id="5" name="Afbeelding 4">
            <a:extLst>
              <a:ext uri="{FF2B5EF4-FFF2-40B4-BE49-F238E27FC236}">
                <a16:creationId xmlns:a16="http://schemas.microsoft.com/office/drawing/2014/main" id="{7D909F97-8138-FD7B-1B70-CB597CD9A194}"/>
              </a:ext>
            </a:extLst>
          </p:cNvPr>
          <p:cNvPicPr>
            <a:picLocks noChangeAspect="1"/>
          </p:cNvPicPr>
          <p:nvPr/>
        </p:nvPicPr>
        <p:blipFill>
          <a:blip r:embed="rId2"/>
          <a:stretch>
            <a:fillRect/>
          </a:stretch>
        </p:blipFill>
        <p:spPr>
          <a:xfrm>
            <a:off x="2454803" y="998055"/>
            <a:ext cx="7925487" cy="5563082"/>
          </a:xfrm>
          <a:prstGeom prst="rect">
            <a:avLst/>
          </a:prstGeom>
        </p:spPr>
      </p:pic>
    </p:spTree>
    <p:extLst>
      <p:ext uri="{BB962C8B-B14F-4D97-AF65-F5344CB8AC3E}">
        <p14:creationId xmlns:p14="http://schemas.microsoft.com/office/powerpoint/2010/main" val="2777396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292CB-11AB-4DFF-8CCB-C4C773D79B5F}"/>
              </a:ext>
            </a:extLst>
          </p:cNvPr>
          <p:cNvSpPr>
            <a:spLocks noGrp="1"/>
          </p:cNvSpPr>
          <p:nvPr>
            <p:ph type="title"/>
          </p:nvPr>
        </p:nvSpPr>
        <p:spPr/>
        <p:txBody>
          <a:bodyPr/>
          <a:lstStyle/>
          <a:p>
            <a:r>
              <a:rPr lang="nl-NL" dirty="0"/>
              <a:t>Opdracht: Wonen langs de meetlat</a:t>
            </a:r>
          </a:p>
        </p:txBody>
      </p:sp>
      <p:sp>
        <p:nvSpPr>
          <p:cNvPr id="3" name="Tijdelijke aanduiding voor inhoud 2">
            <a:extLst>
              <a:ext uri="{FF2B5EF4-FFF2-40B4-BE49-F238E27FC236}">
                <a16:creationId xmlns:a16="http://schemas.microsoft.com/office/drawing/2014/main" id="{3CB7C471-FFC3-4A5A-AF66-2AC6B7791202}"/>
              </a:ext>
            </a:extLst>
          </p:cNvPr>
          <p:cNvSpPr>
            <a:spLocks noGrp="1"/>
          </p:cNvSpPr>
          <p:nvPr>
            <p:ph idx="1"/>
          </p:nvPr>
        </p:nvSpPr>
        <p:spPr/>
        <p:txBody>
          <a:bodyPr>
            <a:normAutofit/>
          </a:bodyPr>
          <a:lstStyle/>
          <a:p>
            <a:r>
              <a:rPr lang="nl-NL" sz="2400" dirty="0"/>
              <a:t>Lees de samenvatting, hoofdstuk 5 en hoofdstuk 6! Geef daarna antwoord op de </a:t>
            </a:r>
            <a:r>
              <a:rPr lang="nl-NL" sz="2400"/>
              <a:t>volgende vragen.</a:t>
            </a:r>
            <a:endParaRPr lang="nl-NL" sz="2400" dirty="0"/>
          </a:p>
          <a:p>
            <a:pPr lvl="1"/>
            <a:r>
              <a:rPr lang="nl-NL" sz="2400" dirty="0"/>
              <a:t>Welke groep heeft het vaakst zonnepanelen geplaatst</a:t>
            </a:r>
          </a:p>
          <a:p>
            <a:pPr lvl="1"/>
            <a:r>
              <a:rPr lang="nl-NL" sz="2400" dirty="0"/>
              <a:t>In welke sector is het aandeel groene energie labels het hardst gegroeid?</a:t>
            </a:r>
          </a:p>
          <a:p>
            <a:pPr lvl="1"/>
            <a:r>
              <a:rPr lang="nl-NL" sz="2400" dirty="0"/>
              <a:t>Wat is het verband tussen de aanwezigheid van vocht en schimmel en het bouwjaar van woningen; </a:t>
            </a:r>
          </a:p>
          <a:p>
            <a:pPr lvl="1"/>
            <a:r>
              <a:rPr lang="nl-NL" sz="2400" dirty="0"/>
              <a:t>Welk % van de eigenaar-bewoners is bereid te investeren in energiebesparing?</a:t>
            </a:r>
          </a:p>
        </p:txBody>
      </p:sp>
    </p:spTree>
    <p:extLst>
      <p:ext uri="{BB962C8B-B14F-4D97-AF65-F5344CB8AC3E}">
        <p14:creationId xmlns:p14="http://schemas.microsoft.com/office/powerpoint/2010/main" val="199871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A0231CD-17F5-4B9F-A210-7AAD585C74AC}"/>
              </a:ext>
            </a:extLst>
          </p:cNvPr>
          <p:cNvSpPr>
            <a:spLocks noGrp="1"/>
          </p:cNvSpPr>
          <p:nvPr>
            <p:ph type="ctrTitle"/>
          </p:nvPr>
        </p:nvSpPr>
        <p:spPr/>
        <p:txBody>
          <a:bodyPr/>
          <a:lstStyle/>
          <a:p>
            <a:r>
              <a:rPr lang="nl-NL" dirty="0"/>
              <a:t>Wooncomfort</a:t>
            </a:r>
          </a:p>
        </p:txBody>
      </p:sp>
    </p:spTree>
    <p:extLst>
      <p:ext uri="{BB962C8B-B14F-4D97-AF65-F5344CB8AC3E}">
        <p14:creationId xmlns:p14="http://schemas.microsoft.com/office/powerpoint/2010/main" val="357520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EB2ED-FACE-41F4-A1DD-41169ECE29D7}"/>
              </a:ext>
            </a:extLst>
          </p:cNvPr>
          <p:cNvSpPr>
            <a:spLocks noGrp="1"/>
          </p:cNvSpPr>
          <p:nvPr>
            <p:ph type="title"/>
          </p:nvPr>
        </p:nvSpPr>
        <p:spPr/>
        <p:txBody>
          <a:bodyPr/>
          <a:lstStyle/>
          <a:p>
            <a:r>
              <a:rPr lang="nl-NL" dirty="0"/>
              <a:t>Wat is wooncomfort voor jou?</a:t>
            </a:r>
          </a:p>
        </p:txBody>
      </p:sp>
      <p:pic>
        <p:nvPicPr>
          <p:cNvPr id="5" name="Afbeelding 4">
            <a:extLst>
              <a:ext uri="{FF2B5EF4-FFF2-40B4-BE49-F238E27FC236}">
                <a16:creationId xmlns:a16="http://schemas.microsoft.com/office/drawing/2014/main" id="{9EE4FF2F-78B6-4DD8-8E84-E15F231D2B9C}"/>
              </a:ext>
            </a:extLst>
          </p:cNvPr>
          <p:cNvPicPr>
            <a:picLocks noChangeAspect="1"/>
          </p:cNvPicPr>
          <p:nvPr/>
        </p:nvPicPr>
        <p:blipFill>
          <a:blip r:embed="rId2"/>
          <a:stretch>
            <a:fillRect/>
          </a:stretch>
        </p:blipFill>
        <p:spPr>
          <a:xfrm>
            <a:off x="1" y="2756925"/>
            <a:ext cx="7290799" cy="4101075"/>
          </a:xfrm>
          <a:prstGeom prst="rect">
            <a:avLst/>
          </a:prstGeom>
        </p:spPr>
      </p:pic>
      <p:pic>
        <p:nvPicPr>
          <p:cNvPr id="4" name="Afbeelding 3">
            <a:extLst>
              <a:ext uri="{FF2B5EF4-FFF2-40B4-BE49-F238E27FC236}">
                <a16:creationId xmlns:a16="http://schemas.microsoft.com/office/drawing/2014/main" id="{C267FBB4-15C8-4A19-B2E8-F5B179429901}"/>
              </a:ext>
            </a:extLst>
          </p:cNvPr>
          <p:cNvPicPr>
            <a:picLocks noChangeAspect="1"/>
          </p:cNvPicPr>
          <p:nvPr/>
        </p:nvPicPr>
        <p:blipFill>
          <a:blip r:embed="rId3"/>
          <a:stretch>
            <a:fillRect/>
          </a:stretch>
        </p:blipFill>
        <p:spPr>
          <a:xfrm>
            <a:off x="5406355" y="1175955"/>
            <a:ext cx="6550479" cy="4365280"/>
          </a:xfrm>
          <a:prstGeom prst="rect">
            <a:avLst/>
          </a:prstGeom>
        </p:spPr>
      </p:pic>
    </p:spTree>
    <p:extLst>
      <p:ext uri="{BB962C8B-B14F-4D97-AF65-F5344CB8AC3E}">
        <p14:creationId xmlns:p14="http://schemas.microsoft.com/office/powerpoint/2010/main" val="36472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9E7BC-7E2D-4A92-AE84-8638059FD2B7}"/>
              </a:ext>
            </a:extLst>
          </p:cNvPr>
          <p:cNvSpPr>
            <a:spLocks noGrp="1"/>
          </p:cNvSpPr>
          <p:nvPr>
            <p:ph type="title"/>
          </p:nvPr>
        </p:nvSpPr>
        <p:spPr/>
        <p:txBody>
          <a:bodyPr/>
          <a:lstStyle/>
          <a:p>
            <a:r>
              <a:rPr lang="nl-NL" dirty="0"/>
              <a:t>Meer Wooncomfort:</a:t>
            </a:r>
          </a:p>
        </p:txBody>
      </p:sp>
      <p:sp>
        <p:nvSpPr>
          <p:cNvPr id="3" name="Tijdelijke aanduiding voor inhoud 2">
            <a:extLst>
              <a:ext uri="{FF2B5EF4-FFF2-40B4-BE49-F238E27FC236}">
                <a16:creationId xmlns:a16="http://schemas.microsoft.com/office/drawing/2014/main" id="{1D617B20-8E1A-4D03-B20E-6BBA07E3F023}"/>
              </a:ext>
            </a:extLst>
          </p:cNvPr>
          <p:cNvSpPr>
            <a:spLocks noGrp="1"/>
          </p:cNvSpPr>
          <p:nvPr>
            <p:ph idx="1"/>
          </p:nvPr>
        </p:nvSpPr>
        <p:spPr/>
        <p:txBody>
          <a:bodyPr/>
          <a:lstStyle/>
          <a:p>
            <a:r>
              <a:rPr lang="nl-NL" sz="2800" dirty="0"/>
              <a:t>Zichtbare en tastbare verbeteringen</a:t>
            </a:r>
          </a:p>
          <a:p>
            <a:pPr lvl="1"/>
            <a:r>
              <a:rPr lang="nl-NL" sz="2800" dirty="0"/>
              <a:t>geen drempels, bredere deuren, nieuwe keuken, nieuw sanitair en nieuwe kozijnen</a:t>
            </a:r>
          </a:p>
          <a:p>
            <a:pPr lvl="1"/>
            <a:endParaRPr lang="nl-NL" sz="2800" dirty="0"/>
          </a:p>
          <a:p>
            <a:r>
              <a:rPr lang="nl-NL" sz="2800" dirty="0"/>
              <a:t>Gevoel van behaaglijkheid</a:t>
            </a:r>
          </a:p>
          <a:p>
            <a:pPr lvl="1"/>
            <a:r>
              <a:rPr lang="nl-NL" sz="2800" dirty="0"/>
              <a:t>minder tocht, minder luchtvochtigheid, minder geluidsoverlast en een gezonder klimaat</a:t>
            </a:r>
          </a:p>
        </p:txBody>
      </p:sp>
    </p:spTree>
    <p:extLst>
      <p:ext uri="{BB962C8B-B14F-4D97-AF65-F5344CB8AC3E}">
        <p14:creationId xmlns:p14="http://schemas.microsoft.com/office/powerpoint/2010/main" val="202894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3458B-5C9F-47AC-90CB-7F9D1278F7B4}"/>
              </a:ext>
            </a:extLst>
          </p:cNvPr>
          <p:cNvSpPr>
            <a:spLocks noGrp="1"/>
          </p:cNvSpPr>
          <p:nvPr>
            <p:ph type="title"/>
          </p:nvPr>
        </p:nvSpPr>
        <p:spPr/>
        <p:txBody>
          <a:bodyPr/>
          <a:lstStyle/>
          <a:p>
            <a:r>
              <a:rPr lang="nl-NL" dirty="0"/>
              <a:t>Comfort</a:t>
            </a:r>
          </a:p>
        </p:txBody>
      </p:sp>
      <p:sp>
        <p:nvSpPr>
          <p:cNvPr id="3" name="Tijdelijke aanduiding voor inhoud 2">
            <a:extLst>
              <a:ext uri="{FF2B5EF4-FFF2-40B4-BE49-F238E27FC236}">
                <a16:creationId xmlns:a16="http://schemas.microsoft.com/office/drawing/2014/main" id="{BCAA1710-55C6-4F5C-A1E8-79FE0904DA75}"/>
              </a:ext>
            </a:extLst>
          </p:cNvPr>
          <p:cNvSpPr>
            <a:spLocks noGrp="1"/>
          </p:cNvSpPr>
          <p:nvPr>
            <p:ph idx="1"/>
          </p:nvPr>
        </p:nvSpPr>
        <p:spPr/>
        <p:txBody>
          <a:bodyPr/>
          <a:lstStyle/>
          <a:p>
            <a:pPr marL="0" indent="0">
              <a:buNone/>
            </a:pPr>
            <a:r>
              <a:rPr lang="nl-NL" sz="2800" dirty="0"/>
              <a:t>Of een ruimte als comfortabel wordt ervaren, is afhankelijk van o.a.:</a:t>
            </a:r>
          </a:p>
          <a:p>
            <a:r>
              <a:rPr lang="nl-NL" sz="2800" dirty="0"/>
              <a:t>Luchttemperatuur;</a:t>
            </a:r>
          </a:p>
          <a:p>
            <a:r>
              <a:rPr lang="nl-NL" sz="2800" dirty="0"/>
              <a:t>Stralingstemperatuur;</a:t>
            </a:r>
          </a:p>
          <a:p>
            <a:r>
              <a:rPr lang="nl-NL" sz="2800" dirty="0"/>
              <a:t>Luchtvochtigheid;</a:t>
            </a:r>
          </a:p>
          <a:p>
            <a:r>
              <a:rPr lang="nl-NL" sz="2800" dirty="0"/>
              <a:t>Luchtvolume.</a:t>
            </a:r>
          </a:p>
          <a:p>
            <a:pPr marL="0" indent="0">
              <a:buNone/>
            </a:pPr>
            <a:endParaRPr lang="nl-NL" dirty="0"/>
          </a:p>
        </p:txBody>
      </p:sp>
    </p:spTree>
    <p:extLst>
      <p:ext uri="{BB962C8B-B14F-4D97-AF65-F5344CB8AC3E}">
        <p14:creationId xmlns:p14="http://schemas.microsoft.com/office/powerpoint/2010/main" val="17174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A32B4-30FE-43D2-BC9B-4EC228CB4EB9}"/>
              </a:ext>
            </a:extLst>
          </p:cNvPr>
          <p:cNvSpPr>
            <a:spLocks noGrp="1"/>
          </p:cNvSpPr>
          <p:nvPr>
            <p:ph type="title"/>
          </p:nvPr>
        </p:nvSpPr>
        <p:spPr/>
        <p:txBody>
          <a:bodyPr/>
          <a:lstStyle/>
          <a:p>
            <a:r>
              <a:rPr lang="nl-NL" dirty="0"/>
              <a:t>Stralingswarmte versus convectiewarmte</a:t>
            </a:r>
          </a:p>
        </p:txBody>
      </p:sp>
      <p:pic>
        <p:nvPicPr>
          <p:cNvPr id="4" name="Tijdelijke aanduiding voor inhoud 3">
            <a:extLst>
              <a:ext uri="{FF2B5EF4-FFF2-40B4-BE49-F238E27FC236}">
                <a16:creationId xmlns:a16="http://schemas.microsoft.com/office/drawing/2014/main" id="{3A0B93F2-D88C-4639-98A2-83AA7C894914}"/>
              </a:ext>
            </a:extLst>
          </p:cNvPr>
          <p:cNvPicPr>
            <a:picLocks noGrp="1" noChangeAspect="1"/>
          </p:cNvPicPr>
          <p:nvPr>
            <p:ph idx="1"/>
          </p:nvPr>
        </p:nvPicPr>
        <p:blipFill>
          <a:blip r:embed="rId2"/>
          <a:stretch>
            <a:fillRect/>
          </a:stretch>
        </p:blipFill>
        <p:spPr>
          <a:xfrm>
            <a:off x="4832648" y="1937734"/>
            <a:ext cx="4017235" cy="3963672"/>
          </a:xfrm>
          <a:prstGeom prst="rect">
            <a:avLst/>
          </a:prstGeom>
        </p:spPr>
      </p:pic>
      <p:pic>
        <p:nvPicPr>
          <p:cNvPr id="5" name="Afbeelding 4">
            <a:extLst>
              <a:ext uri="{FF2B5EF4-FFF2-40B4-BE49-F238E27FC236}">
                <a16:creationId xmlns:a16="http://schemas.microsoft.com/office/drawing/2014/main" id="{BADEE717-79A1-401C-B762-724845B212DA}"/>
              </a:ext>
            </a:extLst>
          </p:cNvPr>
          <p:cNvPicPr>
            <a:picLocks noChangeAspect="1"/>
          </p:cNvPicPr>
          <p:nvPr/>
        </p:nvPicPr>
        <p:blipFill>
          <a:blip r:embed="rId3"/>
          <a:stretch>
            <a:fillRect/>
          </a:stretch>
        </p:blipFill>
        <p:spPr>
          <a:xfrm>
            <a:off x="2063552" y="1914371"/>
            <a:ext cx="2769096" cy="2769096"/>
          </a:xfrm>
          <a:prstGeom prst="rect">
            <a:avLst/>
          </a:prstGeom>
        </p:spPr>
      </p:pic>
      <p:pic>
        <p:nvPicPr>
          <p:cNvPr id="6" name="Afbeelding 5">
            <a:extLst>
              <a:ext uri="{FF2B5EF4-FFF2-40B4-BE49-F238E27FC236}">
                <a16:creationId xmlns:a16="http://schemas.microsoft.com/office/drawing/2014/main" id="{64FD35D5-FC5B-4188-AF7C-8618B2502D3B}"/>
              </a:ext>
            </a:extLst>
          </p:cNvPr>
          <p:cNvPicPr>
            <a:picLocks noChangeAspect="1"/>
          </p:cNvPicPr>
          <p:nvPr/>
        </p:nvPicPr>
        <p:blipFill>
          <a:blip r:embed="rId4"/>
          <a:stretch>
            <a:fillRect/>
          </a:stretch>
        </p:blipFill>
        <p:spPr>
          <a:xfrm>
            <a:off x="9379363" y="1700809"/>
            <a:ext cx="2164488" cy="1601721"/>
          </a:xfrm>
          <a:prstGeom prst="rect">
            <a:avLst/>
          </a:prstGeom>
        </p:spPr>
      </p:pic>
    </p:spTree>
    <p:extLst>
      <p:ext uri="{BB962C8B-B14F-4D97-AF65-F5344CB8AC3E}">
        <p14:creationId xmlns:p14="http://schemas.microsoft.com/office/powerpoint/2010/main" val="20418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B0509-3244-4BFF-B126-104288A7EB69}"/>
              </a:ext>
            </a:extLst>
          </p:cNvPr>
          <p:cNvSpPr>
            <a:spLocks noGrp="1"/>
          </p:cNvSpPr>
          <p:nvPr>
            <p:ph type="title"/>
          </p:nvPr>
        </p:nvSpPr>
        <p:spPr/>
        <p:txBody>
          <a:bodyPr/>
          <a:lstStyle/>
          <a:p>
            <a:r>
              <a:rPr lang="nl-NL" dirty="0"/>
              <a:t>Stralingswarmte en convectiewarmte</a:t>
            </a:r>
          </a:p>
        </p:txBody>
      </p:sp>
      <p:sp>
        <p:nvSpPr>
          <p:cNvPr id="3" name="Tijdelijke aanduiding voor inhoud 2">
            <a:extLst>
              <a:ext uri="{FF2B5EF4-FFF2-40B4-BE49-F238E27FC236}">
                <a16:creationId xmlns:a16="http://schemas.microsoft.com/office/drawing/2014/main" id="{AF3C064E-DD96-49FF-B823-4FA8914AF3FC}"/>
              </a:ext>
            </a:extLst>
          </p:cNvPr>
          <p:cNvSpPr>
            <a:spLocks noGrp="1"/>
          </p:cNvSpPr>
          <p:nvPr>
            <p:ph idx="1"/>
          </p:nvPr>
        </p:nvSpPr>
        <p:spPr/>
        <p:txBody>
          <a:bodyPr>
            <a:normAutofit/>
          </a:bodyPr>
          <a:lstStyle/>
          <a:p>
            <a:pPr marL="0" indent="0">
              <a:buNone/>
            </a:pPr>
            <a:r>
              <a:rPr lang="nl-NL" sz="2800" b="1" dirty="0"/>
              <a:t>Niet comfortabel</a:t>
            </a:r>
          </a:p>
          <a:p>
            <a:r>
              <a:rPr lang="nl-NL" sz="2400" dirty="0"/>
              <a:t>Een sterke afkoeling of opwarming van een deel van het lichaam, bijvoorbeeld door tocht. De temperatuur in de ruimte is dan op zich goed, desondanks koelt een deel van het lichaam te sterk af.</a:t>
            </a:r>
          </a:p>
          <a:p>
            <a:r>
              <a:rPr lang="nl-NL" sz="2400" dirty="0"/>
              <a:t>Stralingsasymmetrie en een te grote temperatuurgradiënt. Denk daarbij aan </a:t>
            </a:r>
            <a:r>
              <a:rPr lang="nl-NL" sz="2400" dirty="0" err="1"/>
              <a:t>koudestraling</a:t>
            </a:r>
            <a:r>
              <a:rPr lang="nl-NL" sz="2400" dirty="0"/>
              <a:t> van een enkel glas raam of een warmtestraling vlak voor een verwarmingsbron of beduidend hogere temperatuur op hoofdhoogte dan bij de voeten.</a:t>
            </a:r>
          </a:p>
          <a:p>
            <a:endParaRPr lang="nl-NL" dirty="0"/>
          </a:p>
        </p:txBody>
      </p:sp>
    </p:spTree>
    <p:extLst>
      <p:ext uri="{BB962C8B-B14F-4D97-AF65-F5344CB8AC3E}">
        <p14:creationId xmlns:p14="http://schemas.microsoft.com/office/powerpoint/2010/main" val="61026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BCE29-4501-4F9F-ADCD-E221247FF62C}"/>
              </a:ext>
            </a:extLst>
          </p:cNvPr>
          <p:cNvSpPr>
            <a:spLocks noGrp="1"/>
          </p:cNvSpPr>
          <p:nvPr>
            <p:ph type="title"/>
          </p:nvPr>
        </p:nvSpPr>
        <p:spPr/>
        <p:txBody>
          <a:bodyPr/>
          <a:lstStyle/>
          <a:p>
            <a:r>
              <a:rPr lang="nl-NL" dirty="0"/>
              <a:t>Luchtvochtigheid</a:t>
            </a:r>
          </a:p>
        </p:txBody>
      </p:sp>
      <p:sp>
        <p:nvSpPr>
          <p:cNvPr id="3" name="Tijdelijke aanduiding voor inhoud 2">
            <a:extLst>
              <a:ext uri="{FF2B5EF4-FFF2-40B4-BE49-F238E27FC236}">
                <a16:creationId xmlns:a16="http://schemas.microsoft.com/office/drawing/2014/main" id="{5EB38FFA-1157-4F14-A5E4-D0A924D50661}"/>
              </a:ext>
            </a:extLst>
          </p:cNvPr>
          <p:cNvSpPr>
            <a:spLocks noGrp="1"/>
          </p:cNvSpPr>
          <p:nvPr>
            <p:ph idx="1"/>
          </p:nvPr>
        </p:nvSpPr>
        <p:spPr/>
        <p:txBody>
          <a:bodyPr>
            <a:normAutofit/>
          </a:bodyPr>
          <a:lstStyle/>
          <a:p>
            <a:pPr marL="0" indent="0">
              <a:buNone/>
            </a:pPr>
            <a:r>
              <a:rPr lang="nl-NL" sz="2800" b="1" dirty="0"/>
              <a:t>Te droge lucht</a:t>
            </a:r>
          </a:p>
          <a:p>
            <a:pPr fontAlgn="t"/>
            <a:r>
              <a:rPr lang="nl-NL" sz="2400" dirty="0"/>
              <a:t>Koude lucht kan weinig vocht bevatten. Met koude lucht van buiten halen we droge lucht binnen. Door koude lucht op te warmen kan het meer vocht opnemen. Zo kan een teveel aan vocht weg geventileerd worden. In goed geïsoleerde woningen gebeurt het vaak dat vochtige lucht meteen wordt afgezogen en dat de lucht in de woning te droog wordt. </a:t>
            </a:r>
          </a:p>
          <a:p>
            <a:pPr fontAlgn="t"/>
            <a:r>
              <a:rPr lang="nl-NL" sz="2400" dirty="0"/>
              <a:t>Een te lage luchtvochtigheid kan vervelende gezondheidsgevolgen hebben. Droge lucht kan leiden tot onder andere pijnlijke ogen, uitdrogende slijmvliezen en zelfs tot moeite met ademhalen.</a:t>
            </a:r>
          </a:p>
          <a:p>
            <a:endParaRPr lang="nl-NL" dirty="0"/>
          </a:p>
        </p:txBody>
      </p:sp>
    </p:spTree>
    <p:extLst>
      <p:ext uri="{BB962C8B-B14F-4D97-AF65-F5344CB8AC3E}">
        <p14:creationId xmlns:p14="http://schemas.microsoft.com/office/powerpoint/2010/main" val="8909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BA046-627C-435A-B2C7-70021DA36FC3}"/>
              </a:ext>
            </a:extLst>
          </p:cNvPr>
          <p:cNvSpPr>
            <a:spLocks noGrp="1"/>
          </p:cNvSpPr>
          <p:nvPr>
            <p:ph type="title"/>
          </p:nvPr>
        </p:nvSpPr>
        <p:spPr/>
        <p:txBody>
          <a:bodyPr/>
          <a:lstStyle/>
          <a:p>
            <a:r>
              <a:rPr lang="nl-NL" dirty="0"/>
              <a:t>Luchtvochtigheid versus temperatuur</a:t>
            </a:r>
          </a:p>
        </p:txBody>
      </p:sp>
      <p:pic>
        <p:nvPicPr>
          <p:cNvPr id="4" name="Tijdelijke aanduiding voor inhoud 3">
            <a:extLst>
              <a:ext uri="{FF2B5EF4-FFF2-40B4-BE49-F238E27FC236}">
                <a16:creationId xmlns:a16="http://schemas.microsoft.com/office/drawing/2014/main" id="{AC8AAAA1-1DDD-41B8-BD9D-09A034204D7C}"/>
              </a:ext>
            </a:extLst>
          </p:cNvPr>
          <p:cNvPicPr>
            <a:picLocks noGrp="1" noChangeAspect="1"/>
          </p:cNvPicPr>
          <p:nvPr>
            <p:ph idx="1"/>
          </p:nvPr>
        </p:nvPicPr>
        <p:blipFill>
          <a:blip r:embed="rId2"/>
          <a:stretch>
            <a:fillRect/>
          </a:stretch>
        </p:blipFill>
        <p:spPr>
          <a:xfrm>
            <a:off x="2927648" y="1457266"/>
            <a:ext cx="5788535" cy="4758673"/>
          </a:xfrm>
          <a:prstGeom prst="rect">
            <a:avLst/>
          </a:prstGeom>
        </p:spPr>
      </p:pic>
    </p:spTree>
    <p:extLst>
      <p:ext uri="{BB962C8B-B14F-4D97-AF65-F5344CB8AC3E}">
        <p14:creationId xmlns:p14="http://schemas.microsoft.com/office/powerpoint/2010/main" val="1541933369"/>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 id="{96AF11D6-F62E-490E-B1A9-4741B18CE908}" vid="{3EAC1E87-1642-4EC5-836B-DED2D775096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4C6182-F19E-4203-A7D8-DD6C5BDA1142}">
  <ds:schemaRefs>
    <ds:schemaRef ds:uri="http://schemas.microsoft.com/sharepoint/v3/contenttype/forms"/>
  </ds:schemaRefs>
</ds:datastoreItem>
</file>

<file path=customXml/itemProps2.xml><?xml version="1.0" encoding="utf-8"?>
<ds:datastoreItem xmlns:ds="http://schemas.openxmlformats.org/officeDocument/2006/customXml" ds:itemID="{D9418849-3FCF-43AE-A3A6-3AB8C7292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67E183-EB10-4635-B800-A8621F2BAD55}">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docProps/app.xml><?xml version="1.0" encoding="utf-8"?>
<Properties xmlns="http://schemas.openxmlformats.org/officeDocument/2006/extended-properties" xmlns:vt="http://schemas.openxmlformats.org/officeDocument/2006/docPropsVTypes">
  <TotalTime>258</TotalTime>
  <Words>725</Words>
  <Application>Microsoft Office PowerPoint</Application>
  <PresentationFormat>Breedbeeld</PresentationFormat>
  <Paragraphs>80</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Arial Black</vt:lpstr>
      <vt:lpstr>Calibri</vt:lpstr>
      <vt:lpstr>Yuverta</vt:lpstr>
      <vt:lpstr>Water &amp; Energie</vt:lpstr>
      <vt:lpstr>Wooncomfort</vt:lpstr>
      <vt:lpstr>Wat is wooncomfort voor jou?</vt:lpstr>
      <vt:lpstr>Meer Wooncomfort:</vt:lpstr>
      <vt:lpstr>Comfort</vt:lpstr>
      <vt:lpstr>Stralingswarmte versus convectiewarmte</vt:lpstr>
      <vt:lpstr>Stralingswarmte en convectiewarmte</vt:lpstr>
      <vt:lpstr>Luchtvochtigheid</vt:lpstr>
      <vt:lpstr>Luchtvochtigheid versus temperatuur</vt:lpstr>
      <vt:lpstr>Bouwmaterialen in relatie tot wooncomfort</vt:lpstr>
      <vt:lpstr>Luchtvolume</vt:lpstr>
      <vt:lpstr>Ventilatie versus tocht</vt:lpstr>
      <vt:lpstr>Binnenlucht-kwaliteit</vt:lpstr>
      <vt:lpstr>Binnenlucht-kwaliteit</vt:lpstr>
      <vt:lpstr>Binnenluch-kwaliteit in relatie tot ziekmakers!</vt:lpstr>
      <vt:lpstr>Artikel </vt:lpstr>
      <vt:lpstr>Verbreding van het onderwerp wonen</vt:lpstr>
      <vt:lpstr>Opdracht: Wonen langs de meetlat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Stijn Weijermars</cp:lastModifiedBy>
  <cp:revision>4</cp:revision>
  <dcterms:created xsi:type="dcterms:W3CDTF">2021-11-30T14:12:15Z</dcterms:created>
  <dcterms:modified xsi:type="dcterms:W3CDTF">2024-03-06T12:23:10Z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